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7" r:id="rId3"/>
    <p:sldId id="276" r:id="rId4"/>
    <p:sldId id="306" r:id="rId5"/>
    <p:sldId id="357" r:id="rId6"/>
    <p:sldId id="277" r:id="rId7"/>
    <p:sldId id="308" r:id="rId8"/>
    <p:sldId id="283" r:id="rId9"/>
    <p:sldId id="284" r:id="rId10"/>
    <p:sldId id="310" r:id="rId11"/>
    <p:sldId id="316" r:id="rId12"/>
    <p:sldId id="318" r:id="rId13"/>
    <p:sldId id="317" r:id="rId14"/>
    <p:sldId id="321" r:id="rId15"/>
    <p:sldId id="320" r:id="rId16"/>
    <p:sldId id="322" r:id="rId17"/>
    <p:sldId id="323" r:id="rId18"/>
    <p:sldId id="325" r:id="rId19"/>
    <p:sldId id="327" r:id="rId20"/>
    <p:sldId id="328" r:id="rId21"/>
    <p:sldId id="330" r:id="rId22"/>
    <p:sldId id="329" r:id="rId23"/>
    <p:sldId id="350" r:id="rId24"/>
    <p:sldId id="332" r:id="rId25"/>
    <p:sldId id="35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71" autoAdjust="0"/>
  </p:normalViewPr>
  <p:slideViewPr>
    <p:cSldViewPr>
      <p:cViewPr varScale="1">
        <p:scale>
          <a:sx n="80" d="100"/>
          <a:sy n="80" d="100"/>
        </p:scale>
        <p:origin x="151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9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talabimo\Desktop\Prob%20and%20Cost%20Correc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alabimo\Desktop\Prob%20and%20Cost%20Corre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og"/>
            <c:dispRSqr val="0"/>
            <c:dispEq val="0"/>
          </c:trendline>
          <c:trendline>
            <c:spPr>
              <a:ln w="0">
                <a:gradFill>
                  <a:gsLst>
                    <a:gs pos="0">
                      <a:srgbClr val="4F81BD">
                        <a:tint val="66000"/>
                        <a:satMod val="160000"/>
                        <a:alpha val="0"/>
                      </a:srgbClr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  <c:trendlineType val="poly"/>
            <c:order val="2"/>
            <c:intercept val="0"/>
            <c:dispRSqr val="0"/>
            <c:dispEq val="1"/>
            <c:trendlineLbl>
              <c:layout>
                <c:manualLayout>
                  <c:x val="-1.528320209973761E-2"/>
                  <c:y val="0.1370370370370380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/>
                      <a:t>y = -1.0x</a:t>
                    </a:r>
                    <a:r>
                      <a:rPr lang="en-US" baseline="30000"/>
                      <a:t>2</a:t>
                    </a:r>
                    <a:r>
                      <a:rPr lang="en-US" baseline="0"/>
                      <a:t> + 2.0x</a:t>
                    </a:r>
                    <a:endParaRPr lang="en-US"/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</c:spPr>
            </c:trendlineLbl>
          </c:trendline>
          <c:xVal>
            <c:numRef>
              <c:f>Sheet1!$B$3:$B$13</c:f>
              <c:numCache>
                <c:formatCode>General</c:formatCode>
                <c:ptCount val="11"/>
                <c:pt idx="0">
                  <c:v>0</c:v>
                </c:pt>
                <c:pt idx="1">
                  <c:v>6.0000000000000123E-3</c:v>
                </c:pt>
                <c:pt idx="2">
                  <c:v>5.000000000000001E-2</c:v>
                </c:pt>
                <c:pt idx="3">
                  <c:v>0.1</c:v>
                </c:pt>
                <c:pt idx="4">
                  <c:v>0.15000000000000024</c:v>
                </c:pt>
                <c:pt idx="5">
                  <c:v>0.2</c:v>
                </c:pt>
                <c:pt idx="6">
                  <c:v>0.25</c:v>
                </c:pt>
                <c:pt idx="7">
                  <c:v>0.30000000000000032</c:v>
                </c:pt>
                <c:pt idx="8">
                  <c:v>0.5</c:v>
                </c:pt>
                <c:pt idx="9">
                  <c:v>0.75000000000000311</c:v>
                </c:pt>
                <c:pt idx="10">
                  <c:v>1</c:v>
                </c:pt>
              </c:numCache>
            </c:numRef>
          </c:xVal>
          <c:yVal>
            <c:numRef>
              <c:f>Sheet1!$C$3:$C$13</c:f>
              <c:numCache>
                <c:formatCode>General</c:formatCode>
                <c:ptCount val="11"/>
                <c:pt idx="0">
                  <c:v>0.15000000000000024</c:v>
                </c:pt>
                <c:pt idx="1">
                  <c:v>1</c:v>
                </c:pt>
                <c:pt idx="2">
                  <c:v>0.38000000000000167</c:v>
                </c:pt>
                <c:pt idx="3">
                  <c:v>0.5</c:v>
                </c:pt>
                <c:pt idx="4">
                  <c:v>0</c:v>
                </c:pt>
                <c:pt idx="5">
                  <c:v>0.27</c:v>
                </c:pt>
                <c:pt idx="6">
                  <c:v>0.67000000000000393</c:v>
                </c:pt>
                <c:pt idx="7">
                  <c:v>0.29000000000000031</c:v>
                </c:pt>
                <c:pt idx="8">
                  <c:v>0.67000000000000393</c:v>
                </c:pt>
                <c:pt idx="9">
                  <c:v>1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6A1-4EBE-9F58-9558E652C6DC}"/>
            </c:ext>
          </c:extLst>
        </c:ser>
        <c:ser>
          <c:idx val="1"/>
          <c:order val="1"/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Sheet1!$T$4:$T$14</c:f>
              <c:numCache>
                <c:formatCode>_(* #,##0.00_);_(* \(#,##0.00\);_(* "-"??_);_(@_)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Sheet1!$U$4:$U$14</c:f>
              <c:numCache>
                <c:formatCode>_(* #,##0.00_);_(* \(#,##0.00\);_(* "-"??_);_(@_)</c:formatCode>
                <c:ptCount val="11"/>
                <c:pt idx="0">
                  <c:v>0</c:v>
                </c:pt>
                <c:pt idx="1">
                  <c:v>0.19000000000000003</c:v>
                </c:pt>
                <c:pt idx="2">
                  <c:v>0.36000000000000032</c:v>
                </c:pt>
                <c:pt idx="3">
                  <c:v>0.51</c:v>
                </c:pt>
                <c:pt idx="4">
                  <c:v>0.64000000000000334</c:v>
                </c:pt>
                <c:pt idx="5">
                  <c:v>0.75000000000000311</c:v>
                </c:pt>
                <c:pt idx="6">
                  <c:v>0.84000000000000064</c:v>
                </c:pt>
                <c:pt idx="7">
                  <c:v>0.90999999999999992</c:v>
                </c:pt>
                <c:pt idx="8">
                  <c:v>0.96000000000000063</c:v>
                </c:pt>
                <c:pt idx="9">
                  <c:v>0.99</c:v>
                </c:pt>
                <c:pt idx="1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6A1-4EBE-9F58-9558E652C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90240"/>
        <c:axId val="45721088"/>
      </c:scatterChart>
      <c:valAx>
        <c:axId val="45690240"/>
        <c:scaling>
          <c:orientation val="minMax"/>
          <c:max val="1"/>
          <c:min val="0"/>
        </c:scaling>
        <c:delete val="0"/>
        <c:axPos val="b"/>
        <c:majorGridlines/>
        <c:title>
          <c:tx>
            <c:strRef>
              <c:f>'[2]Act &amp; Assessed Plots'!$K$2</c:f>
              <c:strCache>
                <c:ptCount val="1"/>
                <c:pt idx="0">
                  <c:v>Estimated Probability</c:v>
                </c:pt>
              </c:strCache>
            </c:strRef>
          </c:tx>
          <c:layout>
            <c:manualLayout>
              <c:xMode val="edge"/>
              <c:yMode val="edge"/>
              <c:x val="0.38455158078553692"/>
              <c:y val="0.90917027957406471"/>
            </c:manualLayout>
          </c:layout>
          <c:overlay val="0"/>
          <c:txPr>
            <a:bodyPr/>
            <a:lstStyle/>
            <a:p>
              <a:pPr>
                <a:defRPr sz="1400"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45721088"/>
        <c:crosses val="autoZero"/>
        <c:crossBetween val="midCat"/>
        <c:majorUnit val="0.1"/>
      </c:valAx>
      <c:valAx>
        <c:axId val="45721088"/>
        <c:scaling>
          <c:orientation val="minMax"/>
          <c:max val="1"/>
          <c:min val="0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strRef>
              <c:f>'[2]Act &amp; Assessed Plots'!$L$2</c:f>
              <c:strCache>
                <c:ptCount val="1"/>
                <c:pt idx="0">
                  <c:v>Actual Probability</c:v>
                </c:pt>
              </c:strCache>
            </c:strRef>
          </c:tx>
          <c:overlay val="0"/>
          <c:txPr>
            <a:bodyPr/>
            <a:lstStyle/>
            <a:p>
              <a:pPr>
                <a:defRPr sz="1400"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45690240"/>
        <c:crosses val="autoZero"/>
        <c:crossBetween val="midCat"/>
      </c:valAx>
    </c:plotArea>
    <c:plotVisOnly val="1"/>
    <c:dispBlanksAs val="gap"/>
    <c:showDLblsOverMax val="0"/>
  </c:chart>
  <c:spPr>
    <a:ln>
      <a:solidFill>
        <a:prstClr val="black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og"/>
            <c:dispRSqr val="0"/>
            <c:dispEq val="0"/>
          </c:trendline>
          <c:trendline>
            <c:spPr>
              <a:ln w="19050">
                <a:solidFill>
                  <a:schemeClr val="accent1"/>
                </a:solidFill>
              </a:ln>
            </c:spPr>
            <c:trendlineType val="linear"/>
            <c:intercept val="0"/>
            <c:dispRSqr val="0"/>
            <c:dispEq val="1"/>
            <c:trendlineLbl>
              <c:layout>
                <c:manualLayout>
                  <c:x val="0.35977186877362088"/>
                  <c:y val="9.9942360710045267E-2"/>
                </c:manualLayout>
              </c:layout>
              <c:numFmt formatCode="#,##0.00" sourceLinked="0"/>
              <c:spPr>
                <a:solidFill>
                  <a:schemeClr val="bg1"/>
                </a:solidFill>
              </c:spPr>
            </c:trendlineLbl>
          </c:trendline>
          <c:xVal>
            <c:numRef>
              <c:f>'[2]SGR - Cost of Risks'!$K$5:$K$14</c:f>
              <c:numCache>
                <c:formatCode>General</c:formatCode>
                <c:ptCount val="10"/>
                <c:pt idx="0">
                  <c:v>14</c:v>
                </c:pt>
                <c:pt idx="1">
                  <c:v>40</c:v>
                </c:pt>
                <c:pt idx="2">
                  <c:v>24.375</c:v>
                </c:pt>
                <c:pt idx="3">
                  <c:v>100</c:v>
                </c:pt>
                <c:pt idx="4">
                  <c:v>14.625</c:v>
                </c:pt>
                <c:pt idx="5">
                  <c:v>40</c:v>
                </c:pt>
                <c:pt idx="6">
                  <c:v>0</c:v>
                </c:pt>
                <c:pt idx="7">
                  <c:v>267.1875</c:v>
                </c:pt>
                <c:pt idx="8">
                  <c:v>0</c:v>
                </c:pt>
                <c:pt idx="9">
                  <c:v>9.75</c:v>
                </c:pt>
              </c:numCache>
            </c:numRef>
          </c:xVal>
          <c:yVal>
            <c:numRef>
              <c:f>'[2]SGR - Cost of Risks'!$L$5:$L$14</c:f>
              <c:numCache>
                <c:formatCode>General</c:formatCode>
                <c:ptCount val="10"/>
                <c:pt idx="0">
                  <c:v>29.636200000000031</c:v>
                </c:pt>
                <c:pt idx="1">
                  <c:v>380</c:v>
                </c:pt>
                <c:pt idx="2">
                  <c:v>241.82650000000001</c:v>
                </c:pt>
                <c:pt idx="3">
                  <c:v>126.039</c:v>
                </c:pt>
                <c:pt idx="4">
                  <c:v>145.0959</c:v>
                </c:pt>
                <c:pt idx="5">
                  <c:v>25.018000000000001</c:v>
                </c:pt>
                <c:pt idx="6">
                  <c:v>25.018000000000001</c:v>
                </c:pt>
                <c:pt idx="7">
                  <c:v>755.2637657657649</c:v>
                </c:pt>
                <c:pt idx="8">
                  <c:v>25.018000000000001</c:v>
                </c:pt>
                <c:pt idx="9">
                  <c:v>96.730600000000024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C41-421B-B907-3F12F9389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291776"/>
        <c:axId val="47298048"/>
      </c:scatterChart>
      <c:valAx>
        <c:axId val="47291776"/>
        <c:scaling>
          <c:orientation val="minMax"/>
          <c:max val="8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 estimated cost given risk event occurs ($1,000)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7298048"/>
        <c:crosses val="autoZero"/>
        <c:crossBetween val="midCat"/>
        <c:majorUnit val="100"/>
      </c:valAx>
      <c:valAx>
        <c:axId val="47298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actual cost given risk event ($1,000)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7291776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</cdr:x>
      <cdr:y>0.04545</cdr:y>
    </cdr:from>
    <cdr:to>
      <cdr:x>0.96</cdr:x>
      <cdr:y>0.77273</cdr:y>
    </cdr:to>
    <cdr:sp macro="" textlink="">
      <cdr:nvSpPr>
        <cdr:cNvPr id="7" name="Straight Connector 6"/>
        <cdr:cNvSpPr/>
      </cdr:nvSpPr>
      <cdr:spPr>
        <a:xfrm xmlns:a="http://schemas.openxmlformats.org/drawingml/2006/main" flipV="1">
          <a:off x="762000" y="152400"/>
          <a:ext cx="2895600" cy="24384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5B5D6-1A10-44D6-8AEC-A0741285C46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27CEC-C231-489A-8F24-B0BDEAB47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50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1EDCF-A039-457D-9729-3CA6CCFC27D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8A38-F3D2-4AF6-9A36-F7564D8B4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3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imgres?imgurl=http://www.ices.cmu.edu/resources/logos/cmu/Burgundy_CMU_JPG_Logo.jpg&amp;imgrefurl=http://www.ices.cmu.edu/logos.html&amp;usg=__y0PXOo-kMGtpw6vGPG2z_7xBsdA=&amp;h=325&amp;w=900&amp;sz=95&amp;hl=en&amp;start=5&amp;zoom=1&amp;tbnid=Kt6mrYkfQGJEDM:&amp;tbnh=53&amp;tbnw=146&amp;ei=54N7UL3jI9G-0QH0q4DgAg&amp;prev=/search?q=carnegie+mellon+university+logo&amp;um=1&amp;hl=en&amp;gbv=2&amp;tbm=isch&amp;um=1&amp;itbs=1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A0D2-4C23-46DB-9900-6AAB8CFD6EE7}" type="datetime1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6DA252-4A3C-428E-8509-06DCDF70E3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74C6-EFBE-4662-AD33-3F9152C6265C}" type="datetime1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C4D5-E683-47A8-A724-995664C95C2A}" type="datetime1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DF38-12D2-4ABD-8C2C-0445E73BF942}" type="datetime1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2" descr="http://t2.gstatic.com/images?q=tbn:ANd9GcQgE7A81t-Q8Zhy7esLQd0FuaLf1dJv_tJ6bU8kF9uCVdknox2WbO4GYy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172200"/>
            <a:ext cx="1390650" cy="5048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6844-F9C6-447B-9ACA-FB83809CB5F8}" type="datetime1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6DA252-4A3C-428E-8509-06DCDF70E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AC15-0C6E-49AF-A535-9E86BF31DFA6}" type="datetime1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>
            <a:normAutofit/>
          </a:bodyPr>
          <a:lstStyle>
            <a:lvl1pPr algn="ctr">
              <a:defRPr sz="2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B8236-33CA-4FBF-8FEC-B827557CC61D}" type="datetime1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F81B-84E9-42A2-B86B-80DC6C598B84}" type="datetime1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F842-B1F5-4EED-B255-9815243B77CC}" type="datetime1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AAF5-34CC-42BB-847B-F055FE30B193}" type="datetime1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1A52-BFBC-4764-A35F-AA844D3223FC}" type="datetime1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6DA252-4A3C-428E-8509-06DCDF70E3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C110DD-A511-4786-A967-08A791D119F9}" type="datetime1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B6DA252-4A3C-428E-8509-06DCDF70E3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8458200" cy="2590800"/>
          </a:xfrm>
        </p:spPr>
        <p:txBody>
          <a:bodyPr>
            <a:noAutofit/>
          </a:bodyPr>
          <a:lstStyle/>
          <a:p>
            <a:r>
              <a:rPr lang="en-US" sz="2000" b="1" dirty="0"/>
              <a:t>Sola M. Talabi  </a:t>
            </a:r>
            <a:r>
              <a:rPr lang="en-US" sz="1600" b="1" dirty="0"/>
              <a:t>Ph.D., MBA, M.Sc., RMP</a:t>
            </a:r>
            <a:endParaRPr lang="en-US" sz="1800" b="1" dirty="0"/>
          </a:p>
          <a:p>
            <a:r>
              <a:rPr lang="en-US" sz="1600" b="1" dirty="0"/>
              <a:t>Carnegie Mellon University</a:t>
            </a:r>
          </a:p>
          <a:p>
            <a:r>
              <a:rPr lang="en-US" sz="1600" b="1" dirty="0"/>
              <a:t>Westinghouse Electric 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en-US" sz="2000" dirty="0"/>
              <a:t>Improving Cost and Schedule Performance on Large Energy Infrastructure Deployment Projects: </a:t>
            </a:r>
            <a:br>
              <a:rPr lang="en-US" sz="2000" dirty="0"/>
            </a:br>
            <a:r>
              <a:rPr lang="en-US" sz="2000" dirty="0"/>
              <a:t>Establishment of Best Practices for Risk Management and Organizational Learning in Nuclear Projects Post-Fukushima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0F6FC6">
                    <a:lumMod val="75000"/>
                  </a:srgbClr>
                </a:solidFill>
              </a:rPr>
              <a:t>Estimation errors exist with probability and impact estimation</a:t>
            </a:r>
            <a:endParaRPr lang="en-US" sz="1550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648200" y="533400"/>
          <a:ext cx="3810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 10"/>
          <p:cNvSpPr/>
          <p:nvPr/>
        </p:nvSpPr>
        <p:spPr>
          <a:xfrm>
            <a:off x="18899981" y="721518"/>
            <a:ext cx="438150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899981" y="721518"/>
            <a:ext cx="438150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3962400"/>
          <a:ext cx="4190996" cy="2675208"/>
        </p:xfrm>
        <a:graphic>
          <a:graphicData uri="http://schemas.openxmlformats.org/drawingml/2006/table">
            <a:tbl>
              <a:tblPr/>
              <a:tblGrid>
                <a:gridCol w="417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23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23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23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23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41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051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Estimated Impact ($1,000)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  5.71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15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Assessed Probability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0.01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2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0.10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0.20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0.30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0.40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0.50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0.60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0.70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0.80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0.90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3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1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8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4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18899981" y="721518"/>
            <a:ext cx="438150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410200" y="4876800"/>
          <a:ext cx="3124200" cy="790575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Probability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Impact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Assessed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Correction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1" name="Straight Arrow Connector 20"/>
          <p:cNvCxnSpPr>
            <a:endCxn id="24" idx="6"/>
          </p:cNvCxnSpPr>
          <p:nvPr/>
        </p:nvCxnSpPr>
        <p:spPr>
          <a:xfrm rot="10800000">
            <a:off x="4495800" y="4724400"/>
            <a:ext cx="2590800" cy="952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14800" y="4572000"/>
            <a:ext cx="3810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4800" y="533399"/>
            <a:ext cx="4221956" cy="3352801"/>
            <a:chOff x="304800" y="533399"/>
            <a:chExt cx="4221956" cy="3352801"/>
          </a:xfrm>
        </p:grpSpPr>
        <p:graphicFrame>
          <p:nvGraphicFramePr>
            <p:cNvPr id="8" name="Chart 7"/>
            <p:cNvGraphicFramePr>
              <a:graphicFrameLocks/>
            </p:cNvGraphicFramePr>
            <p:nvPr/>
          </p:nvGraphicFramePr>
          <p:xfrm>
            <a:off x="304800" y="533399"/>
            <a:ext cx="4221956" cy="33528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 flipV="1">
              <a:off x="1143000" y="685800"/>
              <a:ext cx="3124200" cy="23622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Autofit/>
          </a:bodyPr>
          <a:lstStyle/>
          <a:p>
            <a:pPr marL="274320" lvl="0" indent="-274320" algn="ctr">
              <a:spcBef>
                <a:spcPts val="580"/>
              </a:spcBef>
            </a:pPr>
            <a:r>
              <a:rPr lang="en-US" sz="2000" dirty="0">
                <a:ea typeface="+mn-ea"/>
                <a:cs typeface="+mn-cs"/>
              </a:rPr>
              <a:t>Understanding the causes of an absence of learning in historical nuclear power construction cost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Statistical analysis of historical nuclear power construction data including:</a:t>
            </a:r>
          </a:p>
          <a:p>
            <a:pPr lvl="1"/>
            <a:r>
              <a:rPr lang="en-US" sz="1800" dirty="0"/>
              <a:t>Estimated and realized costs</a:t>
            </a:r>
          </a:p>
          <a:p>
            <a:pPr lvl="1"/>
            <a:r>
              <a:rPr lang="en-US" sz="1800" dirty="0"/>
              <a:t>Estimated and realized lead-times (schedule)</a:t>
            </a:r>
          </a:p>
          <a:p>
            <a:pPr lvl="1"/>
            <a:r>
              <a:rPr lang="en-US" sz="1800" dirty="0"/>
              <a:t>Plant size</a:t>
            </a:r>
          </a:p>
          <a:p>
            <a:pPr lvl="1"/>
            <a:r>
              <a:rPr lang="en-US" sz="1800" dirty="0"/>
              <a:t>Constructor information</a:t>
            </a:r>
          </a:p>
          <a:p>
            <a:pPr lvl="1">
              <a:buNone/>
            </a:pPr>
            <a:endParaRPr lang="en-US" sz="1800" dirty="0"/>
          </a:p>
          <a:p>
            <a:r>
              <a:rPr lang="en-US" sz="2000" dirty="0"/>
              <a:t>Sample of plants in dataset:</a:t>
            </a:r>
          </a:p>
          <a:p>
            <a:pPr lvl="1"/>
            <a:r>
              <a:rPr lang="en-US" sz="1800" dirty="0"/>
              <a:t>67 non-turnkey US projects, hence overruns reported by utility</a:t>
            </a:r>
          </a:p>
          <a:p>
            <a:pPr lvl="1"/>
            <a:r>
              <a:rPr lang="en-US" sz="1800" dirty="0"/>
              <a:t>Start dates between 1966 – 1977, completion by 1986</a:t>
            </a:r>
          </a:p>
          <a:p>
            <a:endParaRPr lang="en-US" sz="2000" dirty="0"/>
          </a:p>
          <a:p>
            <a:r>
              <a:rPr lang="en-US" sz="2000" dirty="0"/>
              <a:t>Source: “An Analysis of Nuclear Power Plant Construction Costs” (EIA, report in1986)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Autofit/>
          </a:bodyPr>
          <a:lstStyle/>
          <a:p>
            <a:pPr algn="ctr"/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Background: </a:t>
            </a:r>
            <a:r>
              <a:rPr lang="en-US" sz="2000" kern="0" dirty="0">
                <a:solidFill>
                  <a:schemeClr val="accent1">
                    <a:lumMod val="75000"/>
                  </a:schemeClr>
                </a:solidFill>
              </a:rPr>
              <a:t>Nuclear power construction costs have increased contrary to expected reductions based on hypothesized learning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175" y="1600200"/>
            <a:ext cx="647382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1447800"/>
            <a:ext cx="2438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AEC’s assumptions for learning:</a:t>
            </a:r>
          </a:p>
          <a:p>
            <a:endParaRPr lang="en-US" sz="1600" dirty="0"/>
          </a:p>
          <a:p>
            <a:pPr marL="182880" indent="-182880">
              <a:buFont typeface="+mj-lt"/>
              <a:buAutoNum type="arabicPeriod"/>
            </a:pPr>
            <a:r>
              <a:rPr lang="en-US" sz="1550" dirty="0"/>
              <a:t>Economies of scale, assumed up to 3000MWe plants would be built, and 20% cost reduction from 1000MWe to 3000MWe</a:t>
            </a:r>
          </a:p>
          <a:p>
            <a:pPr marL="182880" indent="-182880">
              <a:buFont typeface="+mj-lt"/>
              <a:buAutoNum type="arabicPeriod"/>
            </a:pPr>
            <a:endParaRPr lang="en-US" sz="1550" dirty="0"/>
          </a:p>
          <a:p>
            <a:pPr marL="182880" indent="-182880">
              <a:buFont typeface="+mj-lt"/>
              <a:buAutoNum type="arabicPeriod"/>
            </a:pPr>
            <a:r>
              <a:rPr lang="en-US" sz="1550" dirty="0"/>
              <a:t>Constructor experience</a:t>
            </a:r>
          </a:p>
          <a:p>
            <a:pPr marL="182880" indent="-182880">
              <a:buFont typeface="+mj-lt"/>
              <a:buAutoNum type="arabicPeriod"/>
            </a:pPr>
            <a:endParaRPr lang="en-US" sz="1550" dirty="0"/>
          </a:p>
          <a:p>
            <a:pPr marL="182880" indent="-182880">
              <a:buFont typeface="+mj-lt"/>
              <a:buAutoNum type="arabicPeriod"/>
            </a:pPr>
            <a:r>
              <a:rPr lang="en-US" sz="1550" dirty="0"/>
              <a:t>Tradeoff between cost and schedule performance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077200" cy="41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role did estimation play in historical cost overruns?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81059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0" y="5867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 relationship existed between cost and lead-times that was not reflected in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Validating assumptions of learning based on constructor experience (cost overrun review)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0"/>
            <a:ext cx="5798636" cy="3733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15240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Experience is defined in EIA report as:</a:t>
            </a:r>
          </a:p>
          <a:p>
            <a:endParaRPr lang="en-US" dirty="0"/>
          </a:p>
          <a:p>
            <a:r>
              <a:rPr lang="en-US" dirty="0"/>
              <a:t> “the number of reactors under construction or completed, multiplied by the number of years during which such activity took place.”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562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No evidence of association between experience and cost overruns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Validating assumptions of learning based on constructor experience (schedule delay review)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5240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Experience is defined in EIA report as:</a:t>
            </a:r>
          </a:p>
          <a:p>
            <a:endParaRPr lang="en-US" dirty="0"/>
          </a:p>
          <a:p>
            <a:r>
              <a:rPr lang="en-US" dirty="0"/>
              <a:t> “the number of reactors under construction or completed, multiplied by the number of years during which such activity took place.”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562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No evidence of association between experience and schedule delays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1" y="1524000"/>
            <a:ext cx="5943600" cy="3556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Validating assumptions of economies of scale: Review of plant size over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76400"/>
            <a:ext cx="5590397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6764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understand effect of size on cost:</a:t>
            </a:r>
          </a:p>
          <a:p>
            <a:endParaRPr lang="en-US" dirty="0"/>
          </a:p>
          <a:p>
            <a:r>
              <a:rPr lang="en-US" dirty="0"/>
              <a:t>Review of plant size trend over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276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Plant size increased over time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Validating assumptions of economies of scale: Review of plant size and cost overruns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0"/>
            <a:ext cx="5570865" cy="441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676400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understand effect of size on cost: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Review of plant size and cost overruns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Data are not negatively correlated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Cost increases as size increases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Validating assumptions of tradeoffs between cost and schedule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5864165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1600200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explore potential tradeoffs between cost and lead-times:</a:t>
            </a:r>
          </a:p>
          <a:p>
            <a:endParaRPr lang="en-US" dirty="0"/>
          </a:p>
          <a:p>
            <a:r>
              <a:rPr lang="en-US" dirty="0"/>
              <a:t>Plot of correlation between cost overruns and schedule delay</a:t>
            </a:r>
          </a:p>
          <a:p>
            <a:endParaRPr lang="en-US" dirty="0"/>
          </a:p>
          <a:p>
            <a:r>
              <a:rPr lang="en-US" b="1" dirty="0"/>
              <a:t>Results</a:t>
            </a:r>
            <a:r>
              <a:rPr lang="en-US" dirty="0"/>
              <a:t>: 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Only evidence of tradeoff occurred briefly in mid 1970s, and ceased after TMI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53400" cy="1143000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Identifying methods to introduce industry-wide learning based on a comparison with nuclear power operations and maintenance practices: </a:t>
            </a:r>
            <a:r>
              <a:rPr lang="en-US" sz="2000" b="1" dirty="0"/>
              <a:t>Review of O&amp;M costs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09600" y="1447800"/>
            <a:ext cx="7583487" cy="4505325"/>
            <a:chOff x="1905000" y="1981200"/>
            <a:chExt cx="6821487" cy="4505325"/>
          </a:xfrm>
        </p:grpSpPr>
        <p:pic>
          <p:nvPicPr>
            <p:cNvPr id="2560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1981200"/>
              <a:ext cx="6821487" cy="450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6172200" y="50292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TMI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6400800" y="4724400"/>
              <a:ext cx="3048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9600" y="1447800"/>
            <a:ext cx="7583487" cy="4505325"/>
            <a:chOff x="685800" y="1676400"/>
            <a:chExt cx="6821487" cy="4505325"/>
          </a:xfrm>
        </p:grpSpPr>
        <p:grpSp>
          <p:nvGrpSpPr>
            <p:cNvPr id="30" name="Group 29"/>
            <p:cNvGrpSpPr/>
            <p:nvPr/>
          </p:nvGrpSpPr>
          <p:grpSpPr>
            <a:xfrm>
              <a:off x="685800" y="1676400"/>
              <a:ext cx="6821487" cy="4505325"/>
              <a:chOff x="1828800" y="4605337"/>
              <a:chExt cx="6821487" cy="4505325"/>
            </a:xfrm>
          </p:grpSpPr>
          <p:pic>
            <p:nvPicPr>
              <p:cNvPr id="2560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28800" y="4605337"/>
                <a:ext cx="6821487" cy="450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7" name="Group 26"/>
              <p:cNvGrpSpPr/>
              <p:nvPr/>
            </p:nvGrpSpPr>
            <p:grpSpPr>
              <a:xfrm>
                <a:off x="6248400" y="5715000"/>
                <a:ext cx="914400" cy="1588097"/>
                <a:chOff x="5486400" y="2949464"/>
                <a:chExt cx="914400" cy="1588097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 rot="5400000" flipH="1" flipV="1">
                  <a:off x="5410200" y="3352800"/>
                  <a:ext cx="1066800" cy="914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 rot="18699714">
                  <a:off x="4954149" y="3589624"/>
                  <a:ext cx="158809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No-Learning</a:t>
                  </a:r>
                </a:p>
              </p:txBody>
            </p:sp>
          </p:grpSp>
        </p:grpSp>
        <p:sp>
          <p:nvSpPr>
            <p:cNvPr id="31" name="TextBox 30"/>
            <p:cNvSpPr txBox="1"/>
            <p:nvPr/>
          </p:nvSpPr>
          <p:spPr>
            <a:xfrm>
              <a:off x="4953000" y="4724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TMI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5181600" y="4419600"/>
              <a:ext cx="3048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09600" y="1447800"/>
            <a:ext cx="7620000" cy="4572000"/>
            <a:chOff x="1981200" y="-1219200"/>
            <a:chExt cx="7620000" cy="4572000"/>
          </a:xfrm>
        </p:grpSpPr>
        <p:pic>
          <p:nvPicPr>
            <p:cNvPr id="37" name="Picture 36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-1219200"/>
              <a:ext cx="7620000" cy="4572000"/>
            </a:xfrm>
            <a:prstGeom prst="rect">
              <a:avLst/>
            </a:prstGeom>
          </p:spPr>
        </p:pic>
        <p:cxnSp>
          <p:nvCxnSpPr>
            <p:cNvPr id="38" name="Straight Arrow Connector 37"/>
            <p:cNvCxnSpPr/>
            <p:nvPr/>
          </p:nvCxnSpPr>
          <p:spPr>
            <a:xfrm rot="10800000" flipV="1">
              <a:off x="4724400" y="228600"/>
              <a:ext cx="2438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25"/>
            <p:cNvGrpSpPr/>
            <p:nvPr/>
          </p:nvGrpSpPr>
          <p:grpSpPr>
            <a:xfrm>
              <a:off x="6858000" y="206264"/>
              <a:ext cx="914400" cy="1588097"/>
              <a:chOff x="6858000" y="206264"/>
              <a:chExt cx="914400" cy="1588097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 rot="5400000" flipH="1" flipV="1">
                <a:off x="6781800" y="609600"/>
                <a:ext cx="1066800" cy="914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 rot="18699714">
                <a:off x="6325749" y="846424"/>
                <a:ext cx="15880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No-Learning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9974767">
              <a:off x="5164576" y="878088"/>
              <a:ext cx="158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Learning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81800" y="19050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TMI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7010400" y="1600200"/>
              <a:ext cx="304800" cy="152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b="1" kern="0" dirty="0">
                <a:solidFill>
                  <a:srgbClr val="0F6FC6">
                    <a:lumMod val="75000"/>
                  </a:srgbClr>
                </a:solidFill>
              </a:rPr>
              <a:t>Significance of research on nuclear infrastructure deployment issues: </a:t>
            </a:r>
            <a:r>
              <a:rPr lang="en-US" sz="2000" kern="0" dirty="0">
                <a:solidFill>
                  <a:srgbClr val="0F6FC6">
                    <a:lumMod val="75000"/>
                  </a:srgbClr>
                </a:solidFill>
              </a:rPr>
              <a:t>Nuclear power construction overnight cost is amongst the highest and ranks in the top 25</a:t>
            </a:r>
            <a:r>
              <a:rPr lang="en-US" sz="2000" kern="0" baseline="30000" dirty="0">
                <a:solidFill>
                  <a:srgbClr val="0F6FC6">
                    <a:lumMod val="75000"/>
                  </a:srgbClr>
                </a:solidFill>
              </a:rPr>
              <a:t>th</a:t>
            </a:r>
            <a:r>
              <a:rPr lang="en-US" sz="2000" kern="0" dirty="0">
                <a:solidFill>
                  <a:srgbClr val="0F6FC6">
                    <a:lumMod val="75000"/>
                  </a:srgbClr>
                </a:solidFill>
              </a:rPr>
              <a:t> percentile of costs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772399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63246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 US-DOE (EIA, 2013)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Identifying methods to introduce industry-wide learning based on a comparison with nuclear power operations and maintenance practices: </a:t>
            </a:r>
            <a:r>
              <a:rPr lang="en-US" sz="2000" b="1" dirty="0"/>
              <a:t>Review of construction costs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914400" y="1600201"/>
            <a:ext cx="7848599" cy="4571999"/>
            <a:chOff x="914400" y="1600200"/>
            <a:chExt cx="7848599" cy="4571999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600200"/>
              <a:ext cx="7848599" cy="457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Straight Arrow Connector 18"/>
            <p:cNvCxnSpPr/>
            <p:nvPr/>
          </p:nvCxnSpPr>
          <p:spPr>
            <a:xfrm rot="5983805" flipH="1" flipV="1">
              <a:off x="5410200" y="3124201"/>
              <a:ext cx="10668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9283519">
              <a:off x="4954149" y="3361025"/>
              <a:ext cx="158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No-Learning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4400" y="1600200"/>
            <a:ext cx="7848599" cy="4572000"/>
            <a:chOff x="914400" y="1600200"/>
            <a:chExt cx="7924799" cy="4572000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1600200"/>
              <a:ext cx="7924799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6" name="Straight Arrow Connector 15"/>
            <p:cNvCxnSpPr/>
            <p:nvPr/>
          </p:nvCxnSpPr>
          <p:spPr>
            <a:xfrm rot="5400000">
              <a:off x="6858000" y="3733800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7935519">
              <a:off x="6582699" y="4044534"/>
              <a:ext cx="158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Learning?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4400" y="1600200"/>
            <a:ext cx="7848600" cy="4572000"/>
            <a:chOff x="914400" y="1600200"/>
            <a:chExt cx="7848600" cy="4495800"/>
          </a:xfrm>
        </p:grpSpPr>
        <p:pic>
          <p:nvPicPr>
            <p:cNvPr id="5" name="Picture 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1600200"/>
              <a:ext cx="7848600" cy="4495800"/>
            </a:xfrm>
            <a:prstGeom prst="rect">
              <a:avLst/>
            </a:prstGeom>
            <a:noFill/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486400" y="2286000"/>
              <a:ext cx="2362200" cy="1447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19631425">
              <a:off x="5563749" y="2751425"/>
              <a:ext cx="158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No-Learning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Comparison of performance curves for O&amp;M and construction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876800" cy="45720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Association between start of INPO and reduction in rate of cost increase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1" y="1371600"/>
            <a:ext cx="59436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" y="1460242"/>
            <a:ext cx="289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INPO</a:t>
            </a:r>
            <a:r>
              <a:rPr lang="en-US" sz="1600" dirty="0"/>
              <a:t>: Institute for Nuclear Power Operations</a:t>
            </a:r>
          </a:p>
          <a:p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Started in Dec. 1979 as recommendation from </a:t>
            </a:r>
            <a:r>
              <a:rPr lang="en-US" sz="1600" dirty="0" err="1"/>
              <a:t>Kemeney</a:t>
            </a:r>
            <a:r>
              <a:rPr lang="en-US" sz="1600" dirty="0"/>
              <a:t> commission in response to Three-Mile Island accident</a:t>
            </a:r>
          </a:p>
          <a:p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Objectives include improving safety and operational performance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 Plant evaluations 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600" dirty="0"/>
              <a:t>Training and accreditation 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600" dirty="0"/>
              <a:t>Events analysis and information exchange 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1600" dirty="0"/>
              <a:t>Utility technical and management assistance 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/>
              <a:t>Policy Implications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153400" cy="4114800"/>
          </a:xfrm>
        </p:spPr>
        <p:txBody>
          <a:bodyPr>
            <a:noAutofit/>
          </a:bodyPr>
          <a:lstStyle/>
          <a:p>
            <a:pPr indent="-182880" defTabSz="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There is much disagreement with the assessment of risks associated with nuclear power plant EPC projects. Sovereign support requires objective risk assessments:</a:t>
            </a:r>
          </a:p>
          <a:p>
            <a:pPr indent="-182880" defTabSz="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-107" charset="0"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742950" lvl="1" indent="-182880" defTabSz="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Constellation Energy  cancelled Calvert Cliffs Unit 3 nuclear power plant project because  </a:t>
            </a:r>
            <a:r>
              <a:rPr lang="en-US" sz="1600" dirty="0">
                <a:solidFill>
                  <a:srgbClr val="FF0000"/>
                </a:solidFill>
              </a:rPr>
              <a:t>OMB calculated </a:t>
            </a:r>
            <a:r>
              <a:rPr lang="en-US" sz="1600" b="1" dirty="0">
                <a:solidFill>
                  <a:srgbClr val="FF0000"/>
                </a:solidFill>
              </a:rPr>
              <a:t>higher than expected risk evaluation</a:t>
            </a:r>
          </a:p>
          <a:p>
            <a:pPr marL="742950" lvl="1" indent="-182880" defTabSz="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President of the Nuclear Energy Institute issued a press release stating: </a:t>
            </a:r>
            <a:r>
              <a:rPr lang="en-US" sz="1600" dirty="0">
                <a:solidFill>
                  <a:srgbClr val="FF0000"/>
                </a:solidFill>
              </a:rPr>
              <a:t>“… the formula used by the DOE and OMB to determine the (risk associated with building the plant) is </a:t>
            </a:r>
            <a:r>
              <a:rPr lang="en-US" sz="1600" b="1" dirty="0">
                <a:solidFill>
                  <a:srgbClr val="FF0000"/>
                </a:solidFill>
              </a:rPr>
              <a:t>seriously flawed”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  <a:p>
            <a:pPr marL="742950" lvl="1" indent="-182880" defTabSz="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indent="-182880" defTabSz="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This study </a:t>
            </a:r>
            <a:r>
              <a:rPr lang="en-US" sz="1600" b="1" dirty="0">
                <a:solidFill>
                  <a:srgbClr val="000000"/>
                </a:solidFill>
              </a:rPr>
              <a:t>provides insights into issues with the methods and practices of risk and cost uncertainty management in nuclear power EPC projects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indent="-182880" defTabSz="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indent="-182880" defTabSz="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Establishes the need for improved and standardized methods of risk and uncertainty analysis for nuclear power EPC projects</a:t>
            </a:r>
          </a:p>
          <a:p>
            <a:pPr indent="-182880" defTabSz="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indent="-182880" defTabSz="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 I</a:t>
            </a:r>
            <a:r>
              <a:rPr lang="en-US" sz="1600" b="1" dirty="0">
                <a:solidFill>
                  <a:srgbClr val="000000"/>
                </a:solidFill>
              </a:rPr>
              <a:t>dentifies specific opportunities and strategies to improve and advance the practice of risk management in nuclear power plant EPC projects.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791200"/>
            <a:ext cx="7086600" cy="784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182880" algn="ctr" defTabSz="457200">
              <a:lnSpc>
                <a:spcPct val="110000"/>
              </a:lnSpc>
              <a:buClr>
                <a:srgbClr val="000000"/>
              </a:buClr>
              <a:buSzPct val="100000"/>
            </a:pPr>
            <a:r>
              <a:rPr lang="en-US" sz="1400" b="1" dirty="0">
                <a:solidFill>
                  <a:srgbClr val="FF0000"/>
                </a:solidFill>
              </a:rPr>
              <a:t>For nuclear energy to be competitive, a dedicated effort such as INPO could  provide a collective organized learning protocol to capture improvements in plant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Summary of findings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077200" cy="495300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Verdana" pitchFamily="34" charset="0"/>
              </a:rPr>
              <a:t>Inadequacies in the performance of risk management has contributed to historical under performance of nuclear deployment projects</a:t>
            </a:r>
          </a:p>
          <a:p>
            <a:endParaRPr lang="en-US" sz="1600" dirty="0">
              <a:latin typeface="Verdana" pitchFamily="34" charset="0"/>
            </a:endParaRPr>
          </a:p>
          <a:p>
            <a:r>
              <a:rPr lang="en-US" sz="1600" dirty="0">
                <a:latin typeface="Verdana" pitchFamily="34" charset="0"/>
              </a:rPr>
              <a:t>There is evidence of learning in nuclear power operations and maintenance.</a:t>
            </a:r>
          </a:p>
          <a:p>
            <a:pPr lvl="1"/>
            <a:r>
              <a:rPr lang="en-US" sz="1400" dirty="0">
                <a:latin typeface="Verdana" pitchFamily="34" charset="0"/>
              </a:rPr>
              <a:t>Association exists between nuclear power operations and maintenance cost performance improvements and the commencement of INPO’s operations</a:t>
            </a:r>
          </a:p>
          <a:p>
            <a:endParaRPr lang="en-US" sz="1600" dirty="0">
              <a:latin typeface="Verdana" pitchFamily="34" charset="0"/>
            </a:endParaRPr>
          </a:p>
          <a:p>
            <a:r>
              <a:rPr lang="en-US" sz="1600" dirty="0">
                <a:latin typeface="Verdana" pitchFamily="34" charset="0"/>
              </a:rPr>
              <a:t>An industry-wide approach similar to INPO may improve construction cost and schedule performance</a:t>
            </a:r>
          </a:p>
          <a:p>
            <a:endParaRPr lang="en-US" sz="1600" dirty="0">
              <a:latin typeface="Verdana" pitchFamily="34" charset="0"/>
            </a:endParaRPr>
          </a:p>
          <a:p>
            <a:r>
              <a:rPr lang="en-US" sz="1600" dirty="0">
                <a:latin typeface="Verdana" pitchFamily="34" charset="0"/>
              </a:rPr>
              <a:t>The results of this study has led to the initiation of an industry-wide effort to establish a standard of practice for risk management through EPRI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Outcomes</a:t>
            </a:r>
            <a:r>
              <a:rPr lang="en-US" dirty="0"/>
              <a:t>: Establishment of a Center to Improve Project Cost and Schedule Delivery for Large Energy Infrastructure Projects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IDEAL: I</a:t>
            </a:r>
            <a:r>
              <a:rPr lang="en-US" sz="1800" dirty="0"/>
              <a:t>nfrastructure </a:t>
            </a:r>
            <a:r>
              <a:rPr lang="en-US" sz="1800" b="1" dirty="0"/>
              <a:t>D</a:t>
            </a:r>
            <a:r>
              <a:rPr lang="en-US" sz="1800" dirty="0"/>
              <a:t>eployment </a:t>
            </a:r>
            <a:r>
              <a:rPr lang="en-US" sz="1800" b="1" dirty="0"/>
              <a:t>E</a:t>
            </a:r>
            <a:r>
              <a:rPr lang="en-US" sz="1800" dirty="0"/>
              <a:t>fficiency and </a:t>
            </a:r>
            <a:r>
              <a:rPr lang="en-US" sz="1800" b="1" dirty="0"/>
              <a:t>L</a:t>
            </a:r>
            <a:r>
              <a:rPr lang="en-US" sz="1800" dirty="0"/>
              <a:t>earning</a:t>
            </a:r>
          </a:p>
          <a:p>
            <a:endParaRPr lang="en-US" sz="1800" dirty="0"/>
          </a:p>
          <a:p>
            <a:r>
              <a:rPr lang="en-US" sz="1800" b="1" dirty="0"/>
              <a:t>Objective: </a:t>
            </a:r>
            <a:r>
              <a:rPr lang="en-US" sz="1800" dirty="0"/>
              <a:t>Improve energy infrastructure project delivery performance through research on industry-recommended development and deployment issues</a:t>
            </a:r>
            <a:endParaRPr lang="en-US" sz="2000" dirty="0"/>
          </a:p>
          <a:p>
            <a:endParaRPr lang="en-US" sz="1800" dirty="0"/>
          </a:p>
          <a:p>
            <a:r>
              <a:rPr lang="en-US" sz="1800" b="1" dirty="0"/>
              <a:t>Initial project: </a:t>
            </a:r>
            <a:r>
              <a:rPr lang="en-US" sz="1800" dirty="0"/>
              <a:t>Develop a risk management standard of practice for large infrastructure projects  funded by EPRI</a:t>
            </a:r>
            <a:endParaRPr lang="en-US" sz="2000" dirty="0"/>
          </a:p>
          <a:p>
            <a:pPr lvl="1"/>
            <a:r>
              <a:rPr lang="en-US" sz="1800" dirty="0"/>
              <a:t>Industry participants include stakeholders presently building plants:</a:t>
            </a:r>
          </a:p>
          <a:p>
            <a:pPr lvl="2"/>
            <a:r>
              <a:rPr lang="en-US" sz="1600" dirty="0"/>
              <a:t>Vendors:</a:t>
            </a:r>
          </a:p>
          <a:p>
            <a:pPr lvl="3"/>
            <a:r>
              <a:rPr lang="en-US" sz="1600" dirty="0"/>
              <a:t>Westinghouse Electric Co.</a:t>
            </a:r>
          </a:p>
          <a:p>
            <a:pPr lvl="3"/>
            <a:r>
              <a:rPr lang="en-US" sz="1600" dirty="0"/>
              <a:t>GE-Hitachi</a:t>
            </a:r>
          </a:p>
          <a:p>
            <a:pPr lvl="2"/>
            <a:r>
              <a:rPr lang="en-US" sz="1600" dirty="0"/>
              <a:t>Utilities:</a:t>
            </a:r>
          </a:p>
          <a:p>
            <a:pPr lvl="3"/>
            <a:r>
              <a:rPr lang="en-US" sz="1600" dirty="0"/>
              <a:t>Tennessee Valley Authority</a:t>
            </a:r>
          </a:p>
          <a:p>
            <a:pPr lvl="3"/>
            <a:r>
              <a:rPr lang="en-US" sz="1600" dirty="0"/>
              <a:t>Southern Co. </a:t>
            </a:r>
          </a:p>
          <a:p>
            <a:pPr lvl="3"/>
            <a:r>
              <a:rPr lang="en-US" sz="1600" dirty="0"/>
              <a:t>Duke Energy</a:t>
            </a:r>
          </a:p>
          <a:p>
            <a:pPr lvl="3"/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705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868362"/>
          </a:xfrm>
        </p:spPr>
        <p:txBody>
          <a:bodyPr>
            <a:normAutofit/>
          </a:bodyPr>
          <a:lstStyle/>
          <a:p>
            <a:pPr algn="ctr"/>
            <a:r>
              <a:rPr lang="en-US" sz="2000" kern="0" dirty="0">
                <a:solidFill>
                  <a:srgbClr val="0F6FC6">
                    <a:lumMod val="75000"/>
                  </a:srgbClr>
                </a:solidFill>
              </a:rPr>
              <a:t>Nuclear power cost estimation and realized costs have performed below expectations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761163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" y="6019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Nuclear power plant construction cost comparison of planned to actual costs, for plants with construction start dates from 1970 to 1984, source: (EIA, 1986)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kern="0" dirty="0">
                <a:solidFill>
                  <a:schemeClr val="accent1">
                    <a:lumMod val="75000"/>
                  </a:schemeClr>
                </a:solidFill>
              </a:rPr>
              <a:t>Nuclear power construction costs have increased contrary to expected reductions based on hypothesized learning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0" y="1504950"/>
            <a:ext cx="6919913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88" y="1524000"/>
            <a:ext cx="693102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6488" y="1524000"/>
            <a:ext cx="693102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dirty="0"/>
              <a:t>Although regulatory issues are significant, there are other compounding risk factors that need to be identified and better understood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562600"/>
            <a:ext cx="7864475" cy="838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1800" i="1" dirty="0">
                <a:solidFill>
                  <a:srgbClr val="FF0000"/>
                </a:solidFill>
              </a:rPr>
              <a:t>Comparison of French reactor cost to US reactors shows that even we control for design variability and regulatory uncertainty, cost increases persist</a:t>
            </a:r>
          </a:p>
        </p:txBody>
      </p:sp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16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48006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/>
              <a:t>Source: Cooper, M. Policy Challenges of Nuclear Power Construction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Several studies performed to understand causes of poor cost and schedule performance for nuclear plant construction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066800" y="1447800"/>
          <a:ext cx="7620000" cy="379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0283">
                <a:tc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RAND Corp (1981)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EIA (DOE) (1986)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MIT (2003)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KPMG (2011)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Others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Regulatory Uncertainty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 as major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8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FOAK / Design Specification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Supply Chain Variability and Certainty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  <a:r>
                        <a:rPr lang="en-US" sz="1400" baseline="0" dirty="0"/>
                        <a:t> as primary factor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Estimation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Not 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Cited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8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Risk Management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Not 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Not 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Left Brace 6"/>
          <p:cNvSpPr/>
          <p:nvPr/>
        </p:nvSpPr>
        <p:spPr>
          <a:xfrm>
            <a:off x="838200" y="2286000"/>
            <a:ext cx="228600" cy="243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381000" y="3288268"/>
            <a:ext cx="220980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Risk Management?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54102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All cited causes are related to risk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Major advancements have been made in most areas, but limited in risk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B6DA252-4A3C-428E-8509-06DCDF70E36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152400" y="1447800"/>
          <a:ext cx="87630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/>
                        <a:t>Regulatory Uncertainty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/>
                        <a:t>Design Issues/ FOAK / Changes</a:t>
                      </a:r>
                    </a:p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/>
                        <a:t>Supply Chain Variability and Certainty</a:t>
                      </a:r>
                    </a:p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/>
                        <a:t>Cost Estimation</a:t>
                      </a:r>
                    </a:p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/>
                        <a:t>Risk</a:t>
                      </a:r>
                      <a:r>
                        <a:rPr lang="en-US" sz="1800" u="none" strike="noStrike" baseline="0" dirty="0"/>
                        <a:t> </a:t>
                      </a:r>
                      <a:r>
                        <a:rPr lang="en-US" sz="1800" u="none" strike="noStrike" dirty="0"/>
                        <a:t>Management</a:t>
                      </a:r>
                    </a:p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547">
                <a:tc>
                  <a:txBody>
                    <a:bodyPr/>
                    <a:lstStyle/>
                    <a:p>
                      <a:r>
                        <a:rPr kumimoji="0" lang="en-US" sz="1400" kern="1200" baseline="0" dirty="0"/>
                        <a:t>Early Site Permitting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Utilities allowed to use more commercial grade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EPRI sponsored supply</a:t>
                      </a:r>
                      <a:r>
                        <a:rPr lang="en-US" sz="1400" baseline="0" dirty="0"/>
                        <a:t> chain development programs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IAEA standard for cost estimation (Does</a:t>
                      </a:r>
                      <a:r>
                        <a:rPr lang="en-US" sz="1400" baseline="0" dirty="0"/>
                        <a:t> not include risk assessment)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PMI,</a:t>
                      </a:r>
                      <a:r>
                        <a:rPr lang="en-US" sz="1400" baseline="0" dirty="0"/>
                        <a:t> Other standards (not specific to mega-projects)</a:t>
                      </a:r>
                      <a:endParaRPr lang="en-US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868">
                <a:tc>
                  <a:txBody>
                    <a:bodyPr/>
                    <a:lstStyle/>
                    <a:p>
                      <a:r>
                        <a:rPr kumimoji="0" lang="en-US" sz="1400" kern="1200" baseline="0" dirty="0"/>
                        <a:t>Combined construction and operating licenses (10CFR part52)</a:t>
                      </a:r>
                      <a:endParaRPr kumimoji="0"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Reclassification</a:t>
                      </a:r>
                      <a:r>
                        <a:rPr lang="en-US" sz="1400" baseline="0" dirty="0"/>
                        <a:t> of components as non-safety (10CFR50.69)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DOE</a:t>
                      </a:r>
                      <a:r>
                        <a:rPr lang="en-US" sz="1400" baseline="0" dirty="0"/>
                        <a:t> investment in advanced manufacturing methods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Vendor</a:t>
                      </a:r>
                      <a:r>
                        <a:rPr lang="en-US" sz="1400" baseline="0" dirty="0"/>
                        <a:t> specific initiatives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Advanced</a:t>
                      </a:r>
                      <a:r>
                        <a:rPr lang="en-US" sz="1400" baseline="0" dirty="0"/>
                        <a:t> tools; @Risk, ARM, Crystal Ball etc.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302">
                <a:tc>
                  <a:txBody>
                    <a:bodyPr/>
                    <a:lstStyle/>
                    <a:p>
                      <a:r>
                        <a:rPr kumimoji="0" lang="en-US" sz="1400" kern="1200" baseline="0" dirty="0"/>
                        <a:t>Significantly limited role for public in hearing process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3-Dimensional</a:t>
                      </a:r>
                      <a:r>
                        <a:rPr lang="en-US" sz="1400" baseline="0" dirty="0"/>
                        <a:t> modeling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Increased international capacity development –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Doosan</a:t>
                      </a:r>
                      <a:r>
                        <a:rPr lang="en-US" sz="1400" baseline="0" dirty="0"/>
                        <a:t>, JSW, ENSA, </a:t>
                      </a:r>
                      <a:r>
                        <a:rPr lang="en-US" sz="1400" baseline="0" dirty="0" err="1"/>
                        <a:t>Mangiarotti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31">
                <a:tc>
                  <a:txBody>
                    <a:bodyPr/>
                    <a:lstStyle/>
                    <a:p>
                      <a:r>
                        <a:rPr kumimoji="0" lang="en-US" sz="1400" kern="1200" baseline="0" dirty="0"/>
                        <a:t>NRC pre-approval of standardized plant designs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Modular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Advanced</a:t>
                      </a:r>
                      <a:r>
                        <a:rPr lang="en-US" sz="1400" baseline="0" dirty="0"/>
                        <a:t> computerized manufacturing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" y="2590800"/>
            <a:ext cx="89916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2590800"/>
            <a:ext cx="72390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00" y="2590800"/>
            <a:ext cx="54102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10200" y="2590800"/>
            <a:ext cx="37338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39000" y="2590800"/>
            <a:ext cx="19050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6400" y="4495801"/>
            <a:ext cx="3352800" cy="203132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Objective of Research: </a:t>
            </a:r>
          </a:p>
          <a:p>
            <a:r>
              <a:rPr lang="en-US" dirty="0"/>
              <a:t>*Fill the void in risk related advancement</a:t>
            </a:r>
          </a:p>
          <a:p>
            <a:r>
              <a:rPr lang="en-US" b="1" dirty="0"/>
              <a:t>*Create an organized approach </a:t>
            </a:r>
            <a:r>
              <a:rPr lang="en-US" dirty="0"/>
              <a:t>to improve risk identification and risk assessment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95400" y="3048000"/>
            <a:ext cx="6477000" cy="1323439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Cost and schedule overruns persist in spite of these initiatives: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Olkiluoto</a:t>
            </a:r>
            <a:r>
              <a:rPr lang="en-US" sz="1600" dirty="0"/>
              <a:t> 3 – 7 year delay</a:t>
            </a:r>
          </a:p>
          <a:p>
            <a:pPr>
              <a:buFont typeface="Arial" charset="0"/>
              <a:buChar char="•"/>
            </a:pPr>
            <a:r>
              <a:rPr lang="en-US" sz="1600" dirty="0"/>
              <a:t> V.C. Summer 2 &amp; 3 1 year delay, $300 million over budget</a:t>
            </a:r>
          </a:p>
          <a:p>
            <a:pPr>
              <a:buFont typeface="Arial" charset="0"/>
              <a:buChar char="•"/>
            </a:pPr>
            <a:r>
              <a:rPr lang="en-US" sz="1600" dirty="0"/>
              <a:t> Vogtle - $900 million over budget</a:t>
            </a:r>
          </a:p>
          <a:p>
            <a:pPr>
              <a:buFont typeface="Arial" charset="0"/>
              <a:buChar char="•"/>
            </a:pPr>
            <a:r>
              <a:rPr lang="en-US" sz="1600" dirty="0"/>
              <a:t> Watts Bar Unit 2 - $2billion over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3" grpId="0" animBg="1"/>
      <p:bldP spid="14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762000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rgbClr val="0F6FC6">
                    <a:lumMod val="75000"/>
                  </a:srgbClr>
                </a:solidFill>
              </a:rPr>
              <a:t>Experts believe that significant overruns may occur, but less than historical mean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4343400"/>
            <a:ext cx="6019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Experts expect a mean cost overrun of 85%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5635571" y="2993395"/>
            <a:ext cx="16580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U.S. Historical Mean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976313"/>
            <a:ext cx="70294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An association exists between the rate of risk identification and risk occurrence on nuclear projects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A252-4A3C-428E-8509-06DCDF70E36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90600"/>
            <a:ext cx="70294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990600"/>
            <a:ext cx="70294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1047750" y="962025"/>
            <a:ext cx="7029450" cy="4905375"/>
            <a:chOff x="285750" y="1847850"/>
            <a:chExt cx="7029450" cy="4905375"/>
          </a:xfrm>
        </p:grpSpPr>
        <p:grpSp>
          <p:nvGrpSpPr>
            <p:cNvPr id="11" name="Group 10"/>
            <p:cNvGrpSpPr/>
            <p:nvPr/>
          </p:nvGrpSpPr>
          <p:grpSpPr>
            <a:xfrm>
              <a:off x="285750" y="1847850"/>
              <a:ext cx="7029450" cy="4905375"/>
              <a:chOff x="1657350" y="-561975"/>
              <a:chExt cx="7029450" cy="4905375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57350" y="-561975"/>
                <a:ext cx="7029450" cy="4905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91150" y="704850"/>
                <a:ext cx="962025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3" name="Straight Connector 12"/>
            <p:cNvCxnSpPr/>
            <p:nvPr/>
          </p:nvCxnSpPr>
          <p:spPr>
            <a:xfrm>
              <a:off x="1123950" y="3219450"/>
              <a:ext cx="2895600" cy="9525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676525" y="4648199"/>
              <a:ext cx="2838451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52550" y="268605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Technical risks documented on 70% of projects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71950" y="3752850"/>
              <a:ext cx="1143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Technical risks identified on 50% of projects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18836</TotalTime>
  <Words>1639</Words>
  <Application>Microsoft Office PowerPoint</Application>
  <PresentationFormat>On-screen Show (4:3)</PresentationFormat>
  <Paragraphs>380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Franklin Gothic Book</vt:lpstr>
      <vt:lpstr>Perpetua</vt:lpstr>
      <vt:lpstr>Times New Roman</vt:lpstr>
      <vt:lpstr>Verdana</vt:lpstr>
      <vt:lpstr>Wingdings 2</vt:lpstr>
      <vt:lpstr>Equity</vt:lpstr>
      <vt:lpstr>Improving Cost and Schedule Performance on Large Energy Infrastructure Deployment Projects:  Establishment of Best Practices for Risk Management and Organizational Learning in Nuclear Projects Post-Fukushima </vt:lpstr>
      <vt:lpstr>Significance of research on nuclear infrastructure deployment issues: Nuclear power construction overnight cost is amongst the highest and ranks in the top 25th percentile of costs</vt:lpstr>
      <vt:lpstr>Nuclear power cost estimation and realized costs have performed below expectations</vt:lpstr>
      <vt:lpstr>Nuclear power construction costs have increased contrary to expected reductions based on hypothesized learning</vt:lpstr>
      <vt:lpstr>Although regulatory issues are significant, there are other compounding risk factors that need to be identified and better understood</vt:lpstr>
      <vt:lpstr>Several studies performed to understand causes of poor cost and schedule performance for nuclear plant construction</vt:lpstr>
      <vt:lpstr>Major advancements have been made in most areas, but limited in risk management</vt:lpstr>
      <vt:lpstr>Experts believe that significant overruns may occur, but less than historical mean</vt:lpstr>
      <vt:lpstr>An association exists between the rate of risk identification and risk occurrence on nuclear projects</vt:lpstr>
      <vt:lpstr>Estimation errors exist with probability and impact estimation</vt:lpstr>
      <vt:lpstr>Understanding the causes of an absence of learning in historical nuclear power construction cost</vt:lpstr>
      <vt:lpstr>Background: Nuclear power construction costs have increased contrary to expected reductions based on hypothesized learning</vt:lpstr>
      <vt:lpstr>What role did estimation play in historical cost overruns?</vt:lpstr>
      <vt:lpstr>Validating assumptions of learning based on constructor experience (cost overrun review)</vt:lpstr>
      <vt:lpstr>Validating assumptions of learning based on constructor experience (schedule delay review)</vt:lpstr>
      <vt:lpstr>Validating assumptions of economies of scale: Review of plant size over time</vt:lpstr>
      <vt:lpstr>Validating assumptions of economies of scale: Review of plant size and cost overruns</vt:lpstr>
      <vt:lpstr>Validating assumptions of tradeoffs between cost and schedule performance</vt:lpstr>
      <vt:lpstr>Identifying methods to introduce industry-wide learning based on a comparison with nuclear power operations and maintenance practices: Review of O&amp;M costs</vt:lpstr>
      <vt:lpstr>Identifying methods to introduce industry-wide learning based on a comparison with nuclear power operations and maintenance practices: Review of construction costs</vt:lpstr>
      <vt:lpstr>Comparison of performance curves for O&amp;M and construction</vt:lpstr>
      <vt:lpstr>Association between start of INPO and reduction in rate of cost increase</vt:lpstr>
      <vt:lpstr>Policy Implications</vt:lpstr>
      <vt:lpstr>Summary of findings</vt:lpstr>
      <vt:lpstr>Outcomes: Establishment of a Center to Improve Project Cost and Schedule Delivery for Large Energy Infrastructure Projects</vt:lpstr>
    </vt:vector>
  </TitlesOfParts>
  <Company>Westinghouse Electric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Risk Management for Nuclear Power Engineering Procurement and Construction Projects</dc:title>
  <dc:creator>talabimo</dc:creator>
  <cp:lastModifiedBy>Felicia Allshouse</cp:lastModifiedBy>
  <cp:revision>550</cp:revision>
  <dcterms:created xsi:type="dcterms:W3CDTF">2012-10-14T16:27:01Z</dcterms:created>
  <dcterms:modified xsi:type="dcterms:W3CDTF">2024-01-18T21:18:41Z</dcterms:modified>
</cp:coreProperties>
</file>